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36" r:id="rId3"/>
    <p:sldId id="738" r:id="rId4"/>
    <p:sldId id="753" r:id="rId5"/>
    <p:sldId id="739" r:id="rId6"/>
    <p:sldId id="741" r:id="rId7"/>
    <p:sldId id="756" r:id="rId8"/>
    <p:sldId id="743" r:id="rId9"/>
    <p:sldId id="758" r:id="rId10"/>
    <p:sldId id="746" r:id="rId11"/>
    <p:sldId id="750" r:id="rId12"/>
    <p:sldId id="757" r:id="rId13"/>
    <p:sldId id="748" r:id="rId14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934" autoAdjust="0"/>
    <p:restoredTop sz="76410" autoAdjust="0"/>
  </p:normalViewPr>
  <p:slideViewPr>
    <p:cSldViewPr snapToGrid="0">
      <p:cViewPr varScale="1">
        <p:scale>
          <a:sx n="104" d="100"/>
          <a:sy n="104" d="100"/>
        </p:scale>
        <p:origin x="-68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3GPP\3GPP_Meetings\SA_RAN_CT_Meetings\SA_RAN_CT%2372,%20June%202016\GERAN%20report\Workload_G%2352-G%2369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Summary!$M$11:$X$11</c:f>
              <c:strCache>
                <c:ptCount val="12"/>
                <c:pt idx="0">
                  <c:v>G#59</c:v>
                </c:pt>
                <c:pt idx="1">
                  <c:v>G#60</c:v>
                </c:pt>
                <c:pt idx="2">
                  <c:v>G#61</c:v>
                </c:pt>
                <c:pt idx="3">
                  <c:v>G#62</c:v>
                </c:pt>
                <c:pt idx="4">
                  <c:v>G#63</c:v>
                </c:pt>
                <c:pt idx="5">
                  <c:v>G#64</c:v>
                </c:pt>
                <c:pt idx="6">
                  <c:v>G#65</c:v>
                </c:pt>
                <c:pt idx="7">
                  <c:v>G#66</c:v>
                </c:pt>
                <c:pt idx="8">
                  <c:v>G#67</c:v>
                </c:pt>
                <c:pt idx="9">
                  <c:v>G#68</c:v>
                </c:pt>
                <c:pt idx="10">
                  <c:v>G#69</c:v>
                </c:pt>
                <c:pt idx="11">
                  <c:v>G#70</c:v>
                </c:pt>
              </c:strCache>
            </c:strRef>
          </c:cat>
          <c:val>
            <c:numRef>
              <c:f>Summary!$M$12:$X$12</c:f>
              <c:numCache>
                <c:formatCode>General</c:formatCode>
                <c:ptCount val="12"/>
                <c:pt idx="0">
                  <c:v>329</c:v>
                </c:pt>
                <c:pt idx="1">
                  <c:v>245</c:v>
                </c:pt>
                <c:pt idx="2">
                  <c:v>245</c:v>
                </c:pt>
                <c:pt idx="3">
                  <c:v>183</c:v>
                </c:pt>
                <c:pt idx="4">
                  <c:v>292</c:v>
                </c:pt>
                <c:pt idx="5">
                  <c:v>271</c:v>
                </c:pt>
                <c:pt idx="6">
                  <c:v>323</c:v>
                </c:pt>
                <c:pt idx="7">
                  <c:v>349</c:v>
                </c:pt>
                <c:pt idx="8">
                  <c:v>374</c:v>
                </c:pt>
                <c:pt idx="9">
                  <c:v>186</c:v>
                </c:pt>
                <c:pt idx="10">
                  <c:v>214</c:v>
                </c:pt>
                <c:pt idx="11">
                  <c:v>284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Summary!$M$11:$X$11</c:f>
              <c:strCache>
                <c:ptCount val="12"/>
                <c:pt idx="0">
                  <c:v>G#59</c:v>
                </c:pt>
                <c:pt idx="1">
                  <c:v>G#60</c:v>
                </c:pt>
                <c:pt idx="2">
                  <c:v>G#61</c:v>
                </c:pt>
                <c:pt idx="3">
                  <c:v>G#62</c:v>
                </c:pt>
                <c:pt idx="4">
                  <c:v>G#63</c:v>
                </c:pt>
                <c:pt idx="5">
                  <c:v>G#64</c:v>
                </c:pt>
                <c:pt idx="6">
                  <c:v>G#65</c:v>
                </c:pt>
                <c:pt idx="7">
                  <c:v>G#66</c:v>
                </c:pt>
                <c:pt idx="8">
                  <c:v>G#67</c:v>
                </c:pt>
                <c:pt idx="9">
                  <c:v>G#68</c:v>
                </c:pt>
                <c:pt idx="10">
                  <c:v>G#69</c:v>
                </c:pt>
                <c:pt idx="11">
                  <c:v>G#70</c:v>
                </c:pt>
              </c:strCache>
            </c:strRef>
          </c:cat>
          <c:val>
            <c:numRef>
              <c:f>Summary!$M$13:$X$13</c:f>
              <c:numCache>
                <c:formatCode>General</c:formatCode>
                <c:ptCount val="12"/>
                <c:pt idx="0">
                  <c:v>73</c:v>
                </c:pt>
                <c:pt idx="1">
                  <c:v>66</c:v>
                </c:pt>
                <c:pt idx="2">
                  <c:v>68</c:v>
                </c:pt>
                <c:pt idx="3">
                  <c:v>41</c:v>
                </c:pt>
                <c:pt idx="4">
                  <c:v>38</c:v>
                </c:pt>
                <c:pt idx="5">
                  <c:v>78</c:v>
                </c:pt>
                <c:pt idx="6">
                  <c:v>41</c:v>
                </c:pt>
                <c:pt idx="7">
                  <c:v>28</c:v>
                </c:pt>
                <c:pt idx="8">
                  <c:v>7</c:v>
                </c:pt>
                <c:pt idx="9">
                  <c:v>28</c:v>
                </c:pt>
                <c:pt idx="10">
                  <c:v>43</c:v>
                </c:pt>
                <c:pt idx="11">
                  <c:v>63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Summary!$M$11:$X$11</c:f>
              <c:strCache>
                <c:ptCount val="12"/>
                <c:pt idx="0">
                  <c:v>G#59</c:v>
                </c:pt>
                <c:pt idx="1">
                  <c:v>G#60</c:v>
                </c:pt>
                <c:pt idx="2">
                  <c:v>G#61</c:v>
                </c:pt>
                <c:pt idx="3">
                  <c:v>G#62</c:v>
                </c:pt>
                <c:pt idx="4">
                  <c:v>G#63</c:v>
                </c:pt>
                <c:pt idx="5">
                  <c:v>G#64</c:v>
                </c:pt>
                <c:pt idx="6">
                  <c:v>G#65</c:v>
                </c:pt>
                <c:pt idx="7">
                  <c:v>G#66</c:v>
                </c:pt>
                <c:pt idx="8">
                  <c:v>G#67</c:v>
                </c:pt>
                <c:pt idx="9">
                  <c:v>G#68</c:v>
                </c:pt>
                <c:pt idx="10">
                  <c:v>G#69</c:v>
                </c:pt>
                <c:pt idx="11">
                  <c:v>G#70</c:v>
                </c:pt>
              </c:strCache>
            </c:strRef>
          </c:cat>
          <c:val>
            <c:numRef>
              <c:f>Summary!$M$14:$X$14</c:f>
              <c:numCache>
                <c:formatCode>General</c:formatCode>
                <c:ptCount val="12"/>
                <c:pt idx="0">
                  <c:v>45</c:v>
                </c:pt>
                <c:pt idx="1">
                  <c:v>35</c:v>
                </c:pt>
                <c:pt idx="2">
                  <c:v>38</c:v>
                </c:pt>
                <c:pt idx="3">
                  <c:v>34</c:v>
                </c:pt>
                <c:pt idx="4">
                  <c:v>39</c:v>
                </c:pt>
                <c:pt idx="5">
                  <c:v>40</c:v>
                </c:pt>
                <c:pt idx="6">
                  <c:v>47</c:v>
                </c:pt>
                <c:pt idx="7">
                  <c:v>53</c:v>
                </c:pt>
                <c:pt idx="8">
                  <c:v>62</c:v>
                </c:pt>
                <c:pt idx="9">
                  <c:v>43</c:v>
                </c:pt>
                <c:pt idx="10">
                  <c:v>24</c:v>
                </c:pt>
                <c:pt idx="1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713728"/>
        <c:axId val="54715520"/>
        <c:axId val="0"/>
      </c:bar3DChart>
      <c:catAx>
        <c:axId val="54713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4715520"/>
        <c:crosses val="autoZero"/>
        <c:auto val="1"/>
        <c:lblAlgn val="ctr"/>
        <c:lblOffset val="100"/>
        <c:noMultiLvlLbl val="0"/>
      </c:catAx>
      <c:valAx>
        <c:axId val="54715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7137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44785321152222"/>
          <c:y val="0.30093976745542311"/>
          <c:w val="0.20955352517272938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6/7/2016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6/7/2016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83369-A23B-429C-BDA0-843532BC4DE1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73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13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06263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SA#72/RAN#72, SP-160331/RP-160710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SP-160331/RP-160710 </a:t>
            </a:r>
            <a:br>
              <a:rPr lang="en-US" sz="3600" b="1" dirty="0" smtClean="0"/>
            </a:br>
            <a:r>
              <a:rPr lang="en-US" sz="3600" b="1" dirty="0" smtClean="0"/>
              <a:t>TSG GERAN#70 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SA#72, RAN#72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Busan, Korea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15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-19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June, 2016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DL MIMO (FS_DOMIMO)</a:t>
            </a:r>
            <a:endParaRPr lang="en-US" sz="2200" dirty="0" smtClean="0"/>
          </a:p>
          <a:p>
            <a:pPr lvl="1"/>
            <a:r>
              <a:rPr lang="en-US" sz="1800" dirty="0"/>
              <a:t>TR </a:t>
            </a:r>
            <a:r>
              <a:rPr lang="en-US" sz="1800" dirty="0" smtClean="0"/>
              <a:t>45.871 v1.0.1 </a:t>
            </a:r>
            <a:r>
              <a:rPr lang="en-US" sz="1800" dirty="0"/>
              <a:t>was </a:t>
            </a:r>
            <a:r>
              <a:rPr lang="en-US" sz="1800" dirty="0" smtClean="0"/>
              <a:t>presented </a:t>
            </a:r>
            <a:r>
              <a:rPr lang="en-US" sz="1800" dirty="0"/>
              <a:t>for information </a:t>
            </a:r>
            <a:r>
              <a:rPr lang="en-US" sz="1800" dirty="0" smtClean="0"/>
              <a:t>at the closing plenary.</a:t>
            </a:r>
          </a:p>
          <a:p>
            <a:pPr lvl="1"/>
            <a:r>
              <a:rPr lang="en-US" sz="1800" dirty="0" smtClean="0"/>
              <a:t>The SI is not complete and the remaining work needs </a:t>
            </a:r>
            <a:r>
              <a:rPr lang="en-US" sz="1800" dirty="0"/>
              <a:t>to be transferred to TSG </a:t>
            </a:r>
            <a:r>
              <a:rPr lang="en-US" sz="1800" dirty="0" smtClean="0"/>
              <a:t>RAN.</a:t>
            </a:r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performed work on three features:</a:t>
            </a:r>
          </a:p>
          <a:p>
            <a:pPr lvl="1"/>
            <a:r>
              <a:rPr lang="en-US" sz="1800" kern="1200" dirty="0" err="1" smtClean="0">
                <a:solidFill>
                  <a:schemeClr val="dk1"/>
                </a:solidFill>
              </a:rPr>
              <a:t>eDRX</a:t>
            </a:r>
            <a:r>
              <a:rPr lang="en-US" sz="1800" kern="1200" dirty="0" smtClean="0">
                <a:solidFill>
                  <a:schemeClr val="dk1"/>
                </a:solidFill>
              </a:rPr>
              <a:t> (eDRX_GSM_GERAN3new)</a:t>
            </a:r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EC-GSM-</a:t>
            </a:r>
            <a:r>
              <a:rPr lang="en-US" sz="1800" kern="1200" dirty="0" err="1" smtClean="0">
                <a:solidFill>
                  <a:schemeClr val="dk1"/>
                </a:solidFill>
              </a:rPr>
              <a:t>IoT</a:t>
            </a:r>
            <a:r>
              <a:rPr lang="en-US" sz="1800" kern="1200" dirty="0" smtClean="0">
                <a:solidFill>
                  <a:schemeClr val="dk1"/>
                </a:solidFill>
              </a:rPr>
              <a:t> (</a:t>
            </a:r>
            <a:r>
              <a:rPr lang="en-US" sz="1800" kern="1200" dirty="0">
                <a:solidFill>
                  <a:schemeClr val="dk1"/>
                </a:solidFill>
              </a:rPr>
              <a:t>CIoT_EC_GSM_GERAN3new</a:t>
            </a:r>
            <a:r>
              <a:rPr lang="en-US" sz="1800" kern="1200" dirty="0" smtClean="0">
                <a:solidFill>
                  <a:schemeClr val="dk1"/>
                </a:solidFill>
              </a:rPr>
              <a:t>)</a:t>
            </a:r>
            <a:endParaRPr lang="en-GB" sz="1800" dirty="0" smtClean="0"/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PSM (MTCe-UEPCOP_GERAN3new)</a:t>
            </a:r>
            <a:endParaRPr lang="en-GB" sz="1800" dirty="0" smtClean="0"/>
          </a:p>
          <a:p>
            <a:r>
              <a:rPr lang="en-GB" sz="2200" dirty="0" smtClean="0"/>
              <a:t>In total 29 CRs were approved and the work on </a:t>
            </a:r>
            <a:r>
              <a:rPr lang="en-US" sz="2000" kern="1200" dirty="0" smtClean="0">
                <a:solidFill>
                  <a:schemeClr val="dk1"/>
                </a:solidFill>
              </a:rPr>
              <a:t>eDRX_GSM_GERAN3new and MTCe-UEPCOP_GERAN3new was declared 100% complete.</a:t>
            </a:r>
            <a:endParaRPr lang="en-GB" sz="2200" dirty="0"/>
          </a:p>
          <a:p>
            <a:r>
              <a:rPr lang="en-US" sz="2000" kern="1200" dirty="0" smtClean="0">
                <a:solidFill>
                  <a:schemeClr val="dk1"/>
                </a:solidFill>
              </a:rPr>
              <a:t>CIoT_EC_GSM_GERAN3new reached 40% completion level and the remaining work will be transferred to TSG RAN.</a:t>
            </a:r>
            <a:endParaRPr lang="en-US" sz="2000" kern="1200" dirty="0"/>
          </a:p>
          <a:p>
            <a:r>
              <a:rPr lang="en-US" sz="2000" kern="1200" dirty="0" smtClean="0"/>
              <a:t>Four incoming letters were dealt with and one outgoing letter was agreed to be sent. See slide 7 for details.</a:t>
            </a: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TSG GERAN#70 was the </a:t>
            </a:r>
            <a:r>
              <a:rPr lang="en-US" sz="1800" dirty="0"/>
              <a:t>final TSG GERAN meeting </a:t>
            </a:r>
            <a:r>
              <a:rPr lang="en-US" sz="1800" dirty="0" smtClean="0"/>
              <a:t>and the GSM/EDGE specification work will now continue in TSG RAN, RAN5 and RAN6.</a:t>
            </a:r>
          </a:p>
          <a:p>
            <a:pPr lvl="1"/>
            <a:r>
              <a:rPr lang="en-US" sz="1800" dirty="0" smtClean="0"/>
              <a:t>As decided by PCG#35 (see </a:t>
            </a:r>
            <a:r>
              <a:rPr lang="en-US" sz="1800" dirty="0" err="1" smtClean="0"/>
              <a:t>tDoc</a:t>
            </a:r>
            <a:r>
              <a:rPr lang="en-US" sz="1800" dirty="0" smtClean="0"/>
              <a:t> PCG#35(15)27, Decision PCG35/2, and </a:t>
            </a:r>
            <a:r>
              <a:rPr lang="en-US" sz="1800" dirty="0" err="1" smtClean="0"/>
              <a:t>tDoc</a:t>
            </a:r>
            <a:r>
              <a:rPr lang="en-US" sz="1800" dirty="0" smtClean="0"/>
              <a:t> PCG#35(15)8r1) the ongoing work should be transferred to TSG RAN. As a </a:t>
            </a:r>
            <a:r>
              <a:rPr lang="en-US" sz="1800" dirty="0" smtClean="0"/>
              <a:t>result </a:t>
            </a:r>
            <a:r>
              <a:rPr lang="en-US" sz="1800" dirty="0" smtClean="0"/>
              <a:t>the following WIs/SIs needs to be transferred to TSG RAN:</a:t>
            </a:r>
          </a:p>
          <a:p>
            <a:pPr lvl="2"/>
            <a:r>
              <a:rPr lang="en-US" sz="1600" dirty="0" smtClean="0"/>
              <a:t>The performance part of the </a:t>
            </a:r>
            <a:r>
              <a:rPr lang="en-US" sz="1600" kern="1200" dirty="0" err="1" smtClean="0">
                <a:solidFill>
                  <a:schemeClr val="dk1"/>
                </a:solidFill>
              </a:rPr>
              <a:t>CIoT_EC_GSM</a:t>
            </a:r>
            <a:r>
              <a:rPr lang="en-US" sz="1600" kern="1200" dirty="0" smtClean="0">
                <a:solidFill>
                  <a:schemeClr val="dk1"/>
                </a:solidFill>
              </a:rPr>
              <a:t> WI.</a:t>
            </a:r>
            <a:r>
              <a:rPr lang="en-US" sz="1600" dirty="0" smtClean="0"/>
              <a:t> </a:t>
            </a:r>
          </a:p>
          <a:p>
            <a:pPr lvl="2"/>
            <a:r>
              <a:rPr lang="en-US" sz="1600" kern="1200" dirty="0" smtClean="0">
                <a:solidFill>
                  <a:schemeClr val="dk1"/>
                </a:solidFill>
              </a:rPr>
              <a:t>The testing part of the </a:t>
            </a:r>
            <a:r>
              <a:rPr lang="en-US" sz="1600" kern="1200" dirty="0" err="1" smtClean="0">
                <a:solidFill>
                  <a:schemeClr val="dk1"/>
                </a:solidFill>
              </a:rPr>
              <a:t>CIoT_EC_GSM</a:t>
            </a:r>
            <a:r>
              <a:rPr lang="en-US" sz="1600" kern="1200" dirty="0" smtClean="0">
                <a:solidFill>
                  <a:schemeClr val="dk1"/>
                </a:solidFill>
              </a:rPr>
              <a:t> WI, i.e. the CIoT_EC_GSM_GERAN3new building block.</a:t>
            </a:r>
          </a:p>
          <a:p>
            <a:pPr lvl="2"/>
            <a:r>
              <a:rPr lang="en-US" sz="1600" dirty="0" smtClean="0"/>
              <a:t>The FS_DOMIMO SI.</a:t>
            </a:r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13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</a:t>
            </a:r>
            <a:r>
              <a:rPr lang="en-GB" altLang="de-DE" sz="4400" dirty="0" smtClean="0"/>
              <a:t>YOU</a:t>
            </a:r>
            <a:endParaRPr lang="en-GB" altLang="de-DE" sz="4400" dirty="0" smtClean="0"/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</a:t>
            </a:r>
            <a:r>
              <a:rPr lang="fi-FI" altLang="zh-CN" sz="1400" dirty="0" smtClean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Gert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>
                <a:latin typeface="+mn-lt"/>
              </a:rPr>
              <a:t>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GERAN#70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398" y="1265914"/>
            <a:ext cx="8388350" cy="4900011"/>
          </a:xfrm>
        </p:spPr>
        <p:txBody>
          <a:bodyPr/>
          <a:lstStyle/>
          <a:p>
            <a:r>
              <a:rPr lang="en-US" sz="2000" dirty="0" smtClean="0"/>
              <a:t>In total 284 documents were dealt with.</a:t>
            </a:r>
          </a:p>
          <a:p>
            <a:pPr lvl="1"/>
            <a:r>
              <a:rPr lang="en-US" sz="1600" dirty="0" smtClean="0"/>
              <a:t>7 incoming &amp; </a:t>
            </a:r>
            <a:r>
              <a:rPr lang="en-US" sz="1600" dirty="0"/>
              <a:t>5</a:t>
            </a:r>
            <a:r>
              <a:rPr lang="en-US" sz="1600" dirty="0" smtClean="0"/>
              <a:t> outgoing liaisons.</a:t>
            </a:r>
          </a:p>
          <a:p>
            <a:pPr lvl="1"/>
            <a:r>
              <a:rPr lang="en-US" sz="1600" dirty="0" smtClean="0"/>
              <a:t>63 Change Requests approved</a:t>
            </a:r>
          </a:p>
          <a:p>
            <a:pPr lvl="2"/>
            <a:r>
              <a:rPr lang="en-US" sz="1400" dirty="0" smtClean="0"/>
              <a:t>20 from WG1</a:t>
            </a:r>
          </a:p>
          <a:p>
            <a:pPr lvl="2"/>
            <a:r>
              <a:rPr lang="en-US" sz="1400" dirty="0" smtClean="0"/>
              <a:t>14 from WG2</a:t>
            </a:r>
          </a:p>
          <a:p>
            <a:pPr lvl="2"/>
            <a:r>
              <a:rPr lang="en-US" sz="1400" dirty="0" smtClean="0"/>
              <a:t>29 from WG3new</a:t>
            </a:r>
          </a:p>
          <a:p>
            <a:r>
              <a:rPr lang="en-US" sz="2000" dirty="0" smtClean="0"/>
              <a:t>6 open </a:t>
            </a:r>
            <a:r>
              <a:rPr lang="en-US" sz="2000" dirty="0" smtClean="0"/>
              <a:t>work items dealt with during meeting;</a:t>
            </a:r>
          </a:p>
          <a:p>
            <a:pPr lvl="1"/>
            <a:r>
              <a:rPr lang="en-US" sz="1600" dirty="0"/>
              <a:t>5</a:t>
            </a:r>
            <a:r>
              <a:rPr lang="en-US" sz="1600" dirty="0" smtClean="0"/>
              <a:t> </a:t>
            </a:r>
            <a:r>
              <a:rPr lang="en-US" sz="1600" dirty="0" smtClean="0"/>
              <a:t>Features/Building blocks/Work  tasks</a:t>
            </a:r>
          </a:p>
          <a:p>
            <a:pPr lvl="1"/>
            <a:r>
              <a:rPr lang="en-US" sz="1600" dirty="0" smtClean="0"/>
              <a:t>1 study </a:t>
            </a:r>
            <a:r>
              <a:rPr lang="en-US" sz="1600" dirty="0" smtClean="0"/>
              <a:t>item</a:t>
            </a:r>
          </a:p>
          <a:p>
            <a:pPr lvl="1"/>
            <a:r>
              <a:rPr lang="en-US" sz="1600" dirty="0" smtClean="0"/>
              <a:t>In addition a number of corrections to th</a:t>
            </a:r>
            <a:r>
              <a:rPr lang="en-US" sz="1600" dirty="0" smtClean="0"/>
              <a:t>e already closed </a:t>
            </a:r>
            <a:r>
              <a:rPr lang="en-US" sz="1600" kern="1200" dirty="0" err="1" smtClean="0">
                <a:solidFill>
                  <a:schemeClr val="dk1"/>
                </a:solidFill>
              </a:rPr>
              <a:t>eDRX_GSM</a:t>
            </a:r>
            <a:r>
              <a:rPr lang="en-US" sz="1600" kern="1200" dirty="0" smtClean="0">
                <a:solidFill>
                  <a:schemeClr val="dk1"/>
                </a:solidFill>
              </a:rPr>
              <a:t> WI was dealt with.</a:t>
            </a:r>
            <a:r>
              <a:rPr lang="en-US" sz="1600" dirty="0" smtClean="0"/>
              <a:t> </a:t>
            </a:r>
            <a:endParaRPr lang="en-US" sz="1600" dirty="0" smtClean="0"/>
          </a:p>
          <a:p>
            <a:r>
              <a:rPr lang="en-US" sz="2000" dirty="0" smtClean="0"/>
              <a:t>At closing plenary 25 delegates participated.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WG reports (chairman &amp; MCC reports)</a:t>
            </a:r>
          </a:p>
          <a:p>
            <a:pPr lvl="1"/>
            <a:r>
              <a:rPr lang="en-US" sz="1600" dirty="0" smtClean="0"/>
              <a:t>WG1 in GP-16</a:t>
            </a:r>
            <a:r>
              <a:rPr lang="en-US" sz="1600" u="sng" dirty="0" smtClean="0"/>
              <a:t>0501</a:t>
            </a:r>
            <a:r>
              <a:rPr lang="en-US" sz="1600" dirty="0" smtClean="0"/>
              <a:t> &amp; 0502</a:t>
            </a:r>
          </a:p>
          <a:p>
            <a:pPr lvl="1"/>
            <a:r>
              <a:rPr lang="en-US" sz="1600" dirty="0" smtClean="0"/>
              <a:t>WG2 in 0480 &amp; 0489.</a:t>
            </a:r>
          </a:p>
          <a:p>
            <a:pPr lvl="1"/>
            <a:r>
              <a:rPr lang="en-US" sz="1600" dirty="0" smtClean="0"/>
              <a:t>WG3new in 0348 &amp; 0346.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sz="2800" dirty="0" smtClean="0"/>
              <a:t>WORK ITEM STATUS AT CLOSE OF GERAN#70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NAME [ACRONYM]</a:t>
            </a:r>
            <a:r>
              <a:rPr lang="en-US" sz="1200" dirty="0" smtClean="0"/>
              <a:t> </a:t>
            </a:r>
            <a:r>
              <a:rPr lang="en-US" sz="2000" dirty="0" smtClean="0"/>
              <a:t>/ RESPONSIBLE GROUP(S) / COMPLETION LEVEL</a:t>
            </a:r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2903519"/>
              </p:ext>
            </p:extLst>
          </p:nvPr>
        </p:nvGraphicFramePr>
        <p:xfrm>
          <a:off x="219309" y="2437438"/>
          <a:ext cx="8750300" cy="3516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for GSM – MS conformance testing [eDRX_GSM_GERAN3new]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MS conformance testing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[CIoT_EC_GSM_GERAN3new]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Power Consumptions Optimizations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MS conformance testing part [MTCe-UEPCOP_GERAN3new]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1257537">
            <a:off x="6088772" y="3789024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COMPLETED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257537">
            <a:off x="6223682" y="4522385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COMPLETED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257537">
            <a:off x="5738921" y="5286782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COMPLETED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14793" y="1574071"/>
            <a:ext cx="8559332" cy="146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The </a:t>
            </a:r>
            <a:r>
              <a:rPr lang="en-US" sz="2000" kern="0" dirty="0" smtClean="0"/>
              <a:t>testing </a:t>
            </a:r>
            <a:r>
              <a:rPr lang="en-US" sz="2000" kern="0" dirty="0" smtClean="0"/>
              <a:t>and performance part of </a:t>
            </a:r>
            <a:r>
              <a:rPr lang="en-US" sz="2000" kern="0" dirty="0"/>
              <a:t>Rel-13 </a:t>
            </a:r>
            <a:r>
              <a:rPr lang="en-US" sz="2000" kern="0" dirty="0" err="1"/>
              <a:t>CIoT_EC_GSM</a:t>
            </a:r>
            <a:r>
              <a:rPr lang="en-US" sz="2000" kern="0" dirty="0"/>
              <a:t> </a:t>
            </a:r>
            <a:r>
              <a:rPr lang="en-US" sz="2000" kern="0" dirty="0" smtClean="0"/>
              <a:t>WI and the FS_DOMIMO SI will be transferred to TSG RAN.</a:t>
            </a:r>
            <a:endParaRPr lang="en-US" sz="2000" kern="0" dirty="0"/>
          </a:p>
        </p:txBody>
      </p:sp>
      <p:sp>
        <p:nvSpPr>
          <p:cNvPr id="9" name="TextBox 8"/>
          <p:cNvSpPr txBox="1"/>
          <p:nvPr/>
        </p:nvSpPr>
        <p:spPr>
          <a:xfrm rot="1257537">
            <a:off x="2467030" y="2919892"/>
            <a:ext cx="11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TRANSFERRED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257537">
            <a:off x="6719944" y="4200941"/>
            <a:ext cx="11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TRANSFERRED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257537">
            <a:off x="6947556" y="4965338"/>
            <a:ext cx="11544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TRANSFERRED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GERAN#59 TO GERAN#70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1487" y="1682750"/>
            <a:ext cx="8388350" cy="869325"/>
          </a:xfrm>
        </p:spPr>
        <p:txBody>
          <a:bodyPr/>
          <a:lstStyle/>
          <a:p>
            <a:r>
              <a:rPr lang="en-US" sz="2200" dirty="0" smtClean="0"/>
              <a:t>Statistics for the last 12 </a:t>
            </a:r>
            <a:r>
              <a:rPr lang="en-US" sz="2200" dirty="0" smtClean="0"/>
              <a:t>GERAN meetings </a:t>
            </a:r>
            <a:r>
              <a:rPr lang="en-US" sz="2200" dirty="0" smtClean="0"/>
              <a:t>presented below.</a:t>
            </a:r>
            <a:endParaRPr lang="en-US" sz="22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2423438"/>
              </p:ext>
            </p:extLst>
          </p:nvPr>
        </p:nvGraphicFramePr>
        <p:xfrm>
          <a:off x="1026825" y="2240773"/>
          <a:ext cx="6723089" cy="3875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Release 13</a:t>
            </a:r>
          </a:p>
          <a:p>
            <a:pPr lvl="1"/>
            <a:r>
              <a:rPr lang="en-US" sz="1800" dirty="0" err="1" smtClean="0"/>
              <a:t>eDRX_GSM</a:t>
            </a:r>
            <a:r>
              <a:rPr lang="en-US" sz="1800" dirty="0" smtClean="0"/>
              <a:t>: 22 CRs approved.</a:t>
            </a:r>
          </a:p>
          <a:p>
            <a:pPr lvl="1"/>
            <a:r>
              <a:rPr lang="en-US" sz="1800" dirty="0" err="1" smtClean="0"/>
              <a:t>CIoT_EC_GSM</a:t>
            </a:r>
            <a:r>
              <a:rPr lang="en-US" sz="1800" dirty="0" smtClean="0"/>
              <a:t>: 33 CRs approved.</a:t>
            </a:r>
          </a:p>
          <a:p>
            <a:pPr lvl="1"/>
            <a:r>
              <a:rPr lang="en-US" sz="1800" dirty="0" err="1" smtClean="0"/>
              <a:t>CSPS_Coord_GERAN</a:t>
            </a:r>
            <a:r>
              <a:rPr lang="en-US" sz="1800" dirty="0" smtClean="0"/>
              <a:t>: 2 CRs approved</a:t>
            </a:r>
            <a:r>
              <a:rPr lang="en-US" sz="1800" dirty="0" smtClean="0">
                <a:solidFill>
                  <a:srgbClr val="FF0000"/>
                </a:solidFill>
              </a:rPr>
              <a:t>.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US" sz="1800" kern="1200" dirty="0" smtClean="0">
                <a:solidFill>
                  <a:schemeClr val="dk1"/>
                </a:solidFill>
              </a:rPr>
              <a:t>MTCe-UEPCOP</a:t>
            </a:r>
            <a:r>
              <a:rPr lang="en-US" sz="1800" kern="1200" dirty="0">
                <a:solidFill>
                  <a:schemeClr val="dk1"/>
                </a:solidFill>
              </a:rPr>
              <a:t>_GERAN3new</a:t>
            </a:r>
            <a:r>
              <a:rPr lang="en-US" sz="1800" dirty="0" smtClean="0"/>
              <a:t>: </a:t>
            </a:r>
            <a:r>
              <a:rPr lang="en-US" sz="1800" dirty="0" smtClean="0"/>
              <a:t>6 CRs approved.</a:t>
            </a:r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483" y="1055624"/>
            <a:ext cx="8511145" cy="5402326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GB" sz="1600" dirty="0"/>
              <a:t>Liaison Statement - Request for comments on ISO/IEC WD 30141, Information technology - Internet of Things Reference Architecture (</a:t>
            </a:r>
            <a:r>
              <a:rPr lang="en-GB" sz="1600" dirty="0" err="1"/>
              <a:t>IoT</a:t>
            </a:r>
            <a:r>
              <a:rPr lang="en-GB" sz="1600" dirty="0"/>
              <a:t> </a:t>
            </a:r>
            <a:r>
              <a:rPr lang="en-GB" sz="1600" dirty="0" smtClean="0"/>
              <a:t>RA</a:t>
            </a:r>
            <a:r>
              <a:rPr lang="en-GB" sz="1600" dirty="0"/>
              <a:t>)</a:t>
            </a:r>
            <a:r>
              <a:rPr lang="en-US" sz="1600" dirty="0" smtClean="0"/>
              <a:t>, </a:t>
            </a:r>
            <a:r>
              <a:rPr lang="en-US" sz="1600" dirty="0"/>
              <a:t>source </a:t>
            </a:r>
            <a:r>
              <a:rPr lang="en-GB" sz="1600" dirty="0"/>
              <a:t>ISO/IEC JTC 1/WG 10</a:t>
            </a:r>
            <a:r>
              <a:rPr lang="en-US" sz="1600" dirty="0" smtClean="0"/>
              <a:t> (0251)</a:t>
            </a:r>
          </a:p>
          <a:p>
            <a:pPr lvl="1"/>
            <a:r>
              <a:rPr lang="en-GB" sz="1600" dirty="0"/>
              <a:t>Liaison Statement on </a:t>
            </a:r>
            <a:r>
              <a:rPr lang="en-GB" sz="1600" dirty="0" err="1"/>
              <a:t>IoT</a:t>
            </a:r>
            <a:r>
              <a:rPr lang="en-GB" sz="1600" dirty="0"/>
              <a:t> Use </a:t>
            </a:r>
            <a:r>
              <a:rPr lang="en-GB" sz="1600" dirty="0" smtClean="0"/>
              <a:t>cases</a:t>
            </a:r>
            <a:r>
              <a:rPr lang="en-US" sz="1600" dirty="0"/>
              <a:t>, source </a:t>
            </a:r>
            <a:r>
              <a:rPr lang="en-GB" sz="1600" dirty="0"/>
              <a:t>ISO/IEC JTC 1/WG 10</a:t>
            </a:r>
            <a:r>
              <a:rPr lang="en-US" sz="1600" dirty="0"/>
              <a:t> (</a:t>
            </a:r>
            <a:r>
              <a:rPr lang="en-US" sz="1600" dirty="0" smtClean="0"/>
              <a:t>0252)</a:t>
            </a:r>
            <a:endParaRPr lang="en-US" sz="1600" dirty="0"/>
          </a:p>
          <a:p>
            <a:pPr lvl="1"/>
            <a:r>
              <a:rPr lang="en-US" sz="1600" dirty="0"/>
              <a:t>LS on CS/PS coordination in GERAN Shared </a:t>
            </a:r>
            <a:r>
              <a:rPr lang="en-US" sz="1600" dirty="0" smtClean="0"/>
              <a:t>Networks, source SA2 (0413)</a:t>
            </a:r>
          </a:p>
          <a:p>
            <a:pPr lvl="1"/>
            <a:r>
              <a:rPr lang="en-GB" sz="1600" dirty="0"/>
              <a:t>LS on Test Case Optimisation - optimising LTE Inter-RAT </a:t>
            </a:r>
            <a:r>
              <a:rPr lang="en-GB" sz="1600" dirty="0" smtClean="0"/>
              <a:t>protocol, source </a:t>
            </a:r>
            <a:r>
              <a:rPr lang="en-GB" sz="1600" dirty="0"/>
              <a:t>GCF </a:t>
            </a:r>
            <a:r>
              <a:rPr lang="en-GB" sz="1600" dirty="0" smtClean="0"/>
              <a:t>CAG (0227)</a:t>
            </a:r>
          </a:p>
          <a:p>
            <a:pPr lvl="1"/>
            <a:r>
              <a:rPr lang="en-GB" sz="1600" dirty="0"/>
              <a:t>LS on Test Case Optimisation - optimising of extreme testing - </a:t>
            </a:r>
            <a:r>
              <a:rPr lang="en-GB" sz="1600" dirty="0" smtClean="0"/>
              <a:t>2G, </a:t>
            </a:r>
            <a:r>
              <a:rPr lang="en-GB" sz="1600" dirty="0"/>
              <a:t>source GCF CAG (</a:t>
            </a:r>
            <a:r>
              <a:rPr lang="en-GB" sz="1600" dirty="0" smtClean="0"/>
              <a:t>0236)</a:t>
            </a:r>
            <a:endParaRPr lang="en-GB" sz="1600" dirty="0"/>
          </a:p>
          <a:p>
            <a:pPr lvl="1"/>
            <a:r>
              <a:rPr lang="en-GB" sz="1600" dirty="0"/>
              <a:t>LS on Test Case Optimisation - optimising of extreme testing - </a:t>
            </a:r>
            <a:r>
              <a:rPr lang="en-GB" sz="1600" dirty="0" smtClean="0"/>
              <a:t>3G</a:t>
            </a:r>
            <a:r>
              <a:rPr lang="en-GB" sz="1600" dirty="0"/>
              <a:t>, source GCF CAG (</a:t>
            </a:r>
            <a:r>
              <a:rPr lang="en-GB" sz="1600" dirty="0" smtClean="0"/>
              <a:t>0379)</a:t>
            </a:r>
          </a:p>
          <a:p>
            <a:pPr lvl="1"/>
            <a:r>
              <a:rPr lang="en-GB" sz="1600" dirty="0"/>
              <a:t>LS on Clarification of GERAN3/RAN5 Test Cases and Timelines for LPWA </a:t>
            </a:r>
            <a:r>
              <a:rPr lang="en-GB" sz="1600" dirty="0" err="1"/>
              <a:t>IoT</a:t>
            </a:r>
            <a:r>
              <a:rPr lang="en-GB" sz="1600" dirty="0"/>
              <a:t> </a:t>
            </a:r>
            <a:r>
              <a:rPr lang="en-GB" sz="1600" dirty="0" smtClean="0"/>
              <a:t>Solutions (0357), source </a:t>
            </a:r>
            <a:r>
              <a:rPr lang="en-GB" sz="1600" dirty="0"/>
              <a:t>CLP </a:t>
            </a:r>
            <a:r>
              <a:rPr lang="en-GB" sz="1600" dirty="0" err="1"/>
              <a:t>MIoT</a:t>
            </a:r>
            <a:r>
              <a:rPr lang="en-GB" sz="1600" dirty="0"/>
              <a:t> </a:t>
            </a:r>
            <a:r>
              <a:rPr lang="en-GB" sz="1600" dirty="0" smtClean="0"/>
              <a:t>Initiative</a:t>
            </a:r>
            <a:endParaRPr lang="en-US" sz="1600" dirty="0" smtClean="0"/>
          </a:p>
          <a:p>
            <a:r>
              <a:rPr lang="en-US" sz="2000" dirty="0" smtClean="0"/>
              <a:t>Outgoing</a:t>
            </a:r>
            <a:endParaRPr lang="en-US" sz="2000" dirty="0"/>
          </a:p>
          <a:p>
            <a:pPr lvl="1"/>
            <a:r>
              <a:rPr lang="en-GB" sz="1600" dirty="0"/>
              <a:t>Reply LS on Clarification of GERAN3/RAN5 Test Cases and Timelines for LPWA </a:t>
            </a:r>
            <a:r>
              <a:rPr lang="en-GB" sz="1600" dirty="0" err="1"/>
              <a:t>IoT</a:t>
            </a:r>
            <a:r>
              <a:rPr lang="en-GB" sz="1600" dirty="0"/>
              <a:t> </a:t>
            </a:r>
            <a:r>
              <a:rPr lang="en-GB" sz="1600" dirty="0" smtClean="0"/>
              <a:t>Solutions, to </a:t>
            </a:r>
            <a:r>
              <a:rPr lang="en-GB" sz="1600" dirty="0"/>
              <a:t>GSMA Mobile </a:t>
            </a:r>
            <a:r>
              <a:rPr lang="en-GB" sz="1600" dirty="0" err="1"/>
              <a:t>IoT</a:t>
            </a:r>
            <a:r>
              <a:rPr lang="en-GB" sz="1600" dirty="0"/>
              <a:t> </a:t>
            </a:r>
            <a:r>
              <a:rPr lang="en-GB" sz="1600" dirty="0" smtClean="0"/>
              <a:t>Initiative (0433)</a:t>
            </a:r>
          </a:p>
          <a:p>
            <a:pPr lvl="1"/>
            <a:r>
              <a:rPr lang="en-GB" sz="1600" dirty="0"/>
              <a:t>LS on update of MS Radio Access Capability </a:t>
            </a:r>
            <a:r>
              <a:rPr lang="en-GB" sz="1600" dirty="0" smtClean="0"/>
              <a:t>IE, to CT1 (0495)</a:t>
            </a:r>
          </a:p>
          <a:p>
            <a:pPr lvl="1"/>
            <a:r>
              <a:rPr lang="en-GB" sz="1600" dirty="0"/>
              <a:t>LS on Corrections of 3GPP vocabulary due to renaming to </a:t>
            </a:r>
            <a:r>
              <a:rPr lang="en-GB" sz="1600" dirty="0" smtClean="0"/>
              <a:t>EC-GSM-</a:t>
            </a:r>
            <a:r>
              <a:rPr lang="en-GB" sz="1600" dirty="0" err="1" smtClean="0"/>
              <a:t>IoT</a:t>
            </a:r>
            <a:r>
              <a:rPr lang="en-GB" sz="1600" dirty="0" smtClean="0"/>
              <a:t>, to TSG SA (0409)</a:t>
            </a:r>
          </a:p>
          <a:p>
            <a:pPr lvl="1"/>
            <a:r>
              <a:rPr lang="en-GB" sz="1600" dirty="0"/>
              <a:t>LS on update of definition of BSIC to include Radio frequency Colour </a:t>
            </a:r>
            <a:r>
              <a:rPr lang="en-GB" sz="1600" dirty="0" smtClean="0"/>
              <a:t>Code, to CT4 (0488)</a:t>
            </a:r>
          </a:p>
          <a:p>
            <a:pPr lvl="1"/>
            <a:r>
              <a:rPr lang="en-GB" sz="1600" dirty="0"/>
              <a:t>LS on completion of the </a:t>
            </a:r>
            <a:r>
              <a:rPr lang="en-GB" sz="1600" dirty="0" smtClean="0"/>
              <a:t>EC-GSM-</a:t>
            </a:r>
            <a:r>
              <a:rPr lang="en-GB" sz="1600" dirty="0" err="1" smtClean="0"/>
              <a:t>IoT</a:t>
            </a:r>
            <a:r>
              <a:rPr lang="en-GB" sz="1600" dirty="0" smtClean="0"/>
              <a:t> Work Item, to GSMA (0436)</a:t>
            </a:r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US" sz="1600" dirty="0" smtClean="0"/>
          </a:p>
          <a:p>
            <a:pPr lvl="1"/>
            <a:endParaRPr lang="sv-SE" sz="1600" dirty="0"/>
          </a:p>
          <a:p>
            <a:pPr lvl="1"/>
            <a:endParaRPr lang="en-US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FEATURES/BUILDING BLOCKS/WORK TASKS</a:t>
            </a:r>
            <a:endParaRPr 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5775" y="1396522"/>
            <a:ext cx="8388350" cy="4830763"/>
          </a:xfrm>
        </p:spPr>
        <p:txBody>
          <a:bodyPr/>
          <a:lstStyle/>
          <a:p>
            <a:r>
              <a:rPr lang="sv-SE" sz="2000" dirty="0" smtClean="0"/>
              <a:t>EC-GSM-IoT </a:t>
            </a:r>
            <a:r>
              <a:rPr lang="sv-SE" sz="2000" dirty="0" smtClean="0"/>
              <a:t>(</a:t>
            </a:r>
            <a:r>
              <a:rPr lang="en-US" sz="2000" dirty="0" err="1"/>
              <a:t>CIoT_EC_GSM</a:t>
            </a:r>
            <a:r>
              <a:rPr lang="sv-SE" sz="2000" dirty="0" smtClean="0"/>
              <a:t>)</a:t>
            </a:r>
            <a:endParaRPr lang="sv-SE" sz="2000" dirty="0" smtClean="0"/>
          </a:p>
          <a:p>
            <a:pPr lvl="1"/>
            <a:r>
              <a:rPr lang="en-US" sz="1800" dirty="0" smtClean="0"/>
              <a:t>Stage </a:t>
            </a:r>
            <a:r>
              <a:rPr lang="en-US" sz="1800" dirty="0"/>
              <a:t>2 CRs to </a:t>
            </a:r>
            <a:r>
              <a:rPr lang="en-US" sz="1800" dirty="0" smtClean="0"/>
              <a:t>43.022, 43.059 </a:t>
            </a:r>
            <a:r>
              <a:rPr lang="en-US" sz="1800" dirty="0"/>
              <a:t>and 43.064 </a:t>
            </a:r>
            <a:r>
              <a:rPr lang="en-US" sz="1800" dirty="0" smtClean="0"/>
              <a:t>approved. </a:t>
            </a:r>
            <a:endParaRPr lang="en-US" sz="1800" dirty="0"/>
          </a:p>
          <a:p>
            <a:pPr lvl="1"/>
            <a:r>
              <a:rPr lang="en-US" sz="1800" dirty="0"/>
              <a:t>Stage 3 CRs </a:t>
            </a:r>
            <a:r>
              <a:rPr lang="en-US" sz="1800" dirty="0" smtClean="0"/>
              <a:t>to 44.004, 44.018, 44.060, </a:t>
            </a:r>
            <a:r>
              <a:rPr lang="en-US" sz="1800" dirty="0"/>
              <a:t>45.001, 45.002, 45.003, 45.004, 45.005, 45.008, 45.010, </a:t>
            </a:r>
            <a:r>
              <a:rPr lang="en-US" sz="1800" dirty="0" smtClean="0"/>
              <a:t>45.050, 48.018 </a:t>
            </a:r>
            <a:r>
              <a:rPr lang="en-US" sz="1800" dirty="0"/>
              <a:t>and 51.021 were </a:t>
            </a:r>
            <a:r>
              <a:rPr lang="en-US" sz="1800" dirty="0"/>
              <a:t>approved and </a:t>
            </a:r>
            <a:r>
              <a:rPr lang="en-US" sz="1800" dirty="0" smtClean="0"/>
              <a:t>introducing e.g.:</a:t>
            </a:r>
            <a:endParaRPr lang="en-US" sz="1800" dirty="0"/>
          </a:p>
          <a:p>
            <a:pPr lvl="2"/>
            <a:r>
              <a:rPr lang="en-GB" sz="1600" dirty="0"/>
              <a:t>Clarifications and miscellaneous corrections. </a:t>
            </a:r>
          </a:p>
          <a:p>
            <a:pPr lvl="2"/>
            <a:r>
              <a:rPr lang="en-GB" sz="1600" dirty="0" smtClean="0"/>
              <a:t>SINR based CC selection.</a:t>
            </a:r>
          </a:p>
          <a:p>
            <a:pPr lvl="2"/>
            <a:r>
              <a:rPr lang="en-GB" sz="1600" dirty="0"/>
              <a:t>Energy Efficient EC-CCCH/D </a:t>
            </a:r>
            <a:r>
              <a:rPr lang="en-GB" sz="1600" dirty="0" smtClean="0"/>
              <a:t>Operation</a:t>
            </a:r>
            <a:r>
              <a:rPr lang="en-GB" sz="1600" dirty="0" smtClean="0">
                <a:solidFill>
                  <a:srgbClr val="FF0000"/>
                </a:solidFill>
              </a:rPr>
              <a:t>.</a:t>
            </a:r>
            <a:r>
              <a:rPr lang="en-GB" sz="1600" dirty="0" smtClean="0"/>
              <a:t> </a:t>
            </a:r>
            <a:endParaRPr lang="en-GB" sz="1600" dirty="0"/>
          </a:p>
          <a:p>
            <a:pPr lvl="2"/>
            <a:r>
              <a:rPr lang="en-US" sz="1600" dirty="0"/>
              <a:t>The Radio frequency </a:t>
            </a:r>
            <a:r>
              <a:rPr lang="en-US" sz="1600" dirty="0" err="1" smtClean="0"/>
              <a:t>Colour</a:t>
            </a:r>
            <a:r>
              <a:rPr lang="en-US" sz="1600" dirty="0" smtClean="0"/>
              <a:t> </a:t>
            </a:r>
            <a:r>
              <a:rPr lang="en-US" sz="1600" dirty="0"/>
              <a:t>Code (RCC).</a:t>
            </a:r>
          </a:p>
          <a:p>
            <a:pPr lvl="2"/>
            <a:r>
              <a:rPr lang="en-US" sz="1600" dirty="0"/>
              <a:t>The findings from the study on support for EC-GSM-</a:t>
            </a:r>
            <a:r>
              <a:rPr lang="en-US" sz="1600" dirty="0" err="1"/>
              <a:t>IoT</a:t>
            </a:r>
            <a:r>
              <a:rPr lang="en-US" sz="1600" dirty="0"/>
              <a:t> and GPRS/EGPRS in a reduced BCCH frequency allocation</a:t>
            </a:r>
            <a:r>
              <a:rPr lang="en-US" sz="1600" dirty="0" smtClean="0"/>
              <a:t>.</a:t>
            </a:r>
          </a:p>
          <a:p>
            <a:pPr lvl="1"/>
            <a:r>
              <a:rPr lang="en-US" sz="1800" dirty="0" smtClean="0"/>
              <a:t>A </a:t>
            </a:r>
            <a:r>
              <a:rPr lang="en-US" sz="1800" dirty="0"/>
              <a:t>draft CR to 21.905 on </a:t>
            </a:r>
            <a:r>
              <a:rPr lang="en-US" sz="1800" dirty="0" smtClean="0"/>
              <a:t>c</a:t>
            </a:r>
            <a:r>
              <a:rPr lang="en-GB" sz="1800" dirty="0" smtClean="0"/>
              <a:t>corrections </a:t>
            </a:r>
            <a:r>
              <a:rPr lang="en-GB" sz="1800" dirty="0"/>
              <a:t>of 3GPP vocabulary and a draft CR to 24.008 on introduction of EC-GSM-</a:t>
            </a:r>
            <a:r>
              <a:rPr lang="en-GB" sz="1800" dirty="0" err="1"/>
              <a:t>IoT</a:t>
            </a:r>
            <a:r>
              <a:rPr lang="en-GB" sz="1800" dirty="0"/>
              <a:t> capability signalling were </a:t>
            </a:r>
            <a:r>
              <a:rPr lang="en-US" sz="1800" dirty="0"/>
              <a:t>endorsed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The core part of the specification is 100% complete. </a:t>
            </a:r>
          </a:p>
          <a:p>
            <a:pPr lvl="1"/>
            <a:r>
              <a:rPr lang="en-US" sz="1800" dirty="0" smtClean="0"/>
              <a:t>The MS and BTS performance specification needs to be transferred to TSG RAN.</a:t>
            </a:r>
            <a:endParaRPr lang="en-US" sz="1800" dirty="0"/>
          </a:p>
          <a:p>
            <a:pPr lvl="1"/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FEATURES/BUILDING BLOCKS/WORK TASKS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CS/PS </a:t>
            </a:r>
            <a:r>
              <a:rPr lang="sv-SE" sz="2000" dirty="0" smtClean="0"/>
              <a:t>Coordination (</a:t>
            </a:r>
            <a:r>
              <a:rPr lang="en-GB" sz="2000" kern="1200" dirty="0" err="1">
                <a:solidFill>
                  <a:schemeClr val="dk1"/>
                </a:solidFill>
              </a:rPr>
              <a:t>CSPS_Coord_GERAN</a:t>
            </a:r>
            <a:r>
              <a:rPr lang="sv-SE" sz="2000" dirty="0" smtClean="0"/>
              <a:t>)</a:t>
            </a:r>
            <a:endParaRPr lang="sv-SE" sz="1600" dirty="0"/>
          </a:p>
          <a:p>
            <a:pPr lvl="1"/>
            <a:r>
              <a:rPr lang="sv-SE" sz="1800" dirty="0"/>
              <a:t>CRs to 48.008 and 48.018 </a:t>
            </a:r>
            <a:r>
              <a:rPr lang="sv-SE" sz="1800" dirty="0" smtClean="0"/>
              <a:t>approved. </a:t>
            </a:r>
            <a:endParaRPr lang="sv-SE" sz="1800" dirty="0"/>
          </a:p>
          <a:p>
            <a:pPr lvl="1"/>
            <a:r>
              <a:rPr lang="sv-SE" sz="1800" dirty="0"/>
              <a:t>The work is </a:t>
            </a:r>
            <a:r>
              <a:rPr lang="sv-SE" sz="1800" dirty="0" smtClean="0"/>
              <a:t>100% completed</a:t>
            </a:r>
            <a:r>
              <a:rPr lang="sv-SE" sz="1800" dirty="0"/>
              <a:t>.</a:t>
            </a:r>
          </a:p>
          <a:p>
            <a:r>
              <a:rPr lang="sv-SE" sz="2000" dirty="0" smtClean="0"/>
              <a:t>eDRX (</a:t>
            </a:r>
            <a:r>
              <a:rPr lang="en-US" sz="2000" kern="1200" dirty="0" err="1">
                <a:solidFill>
                  <a:schemeClr val="dk1"/>
                </a:solidFill>
              </a:rPr>
              <a:t>eDRX_GSM</a:t>
            </a:r>
            <a:r>
              <a:rPr lang="sv-SE" sz="2000" dirty="0" smtClean="0"/>
              <a:t>)</a:t>
            </a:r>
            <a:endParaRPr lang="sv-SE" sz="2000" dirty="0"/>
          </a:p>
          <a:p>
            <a:pPr lvl="1"/>
            <a:r>
              <a:rPr lang="en-US" sz="1800" dirty="0"/>
              <a:t>Correction CRs </a:t>
            </a:r>
            <a:r>
              <a:rPr lang="en-US" sz="1800" dirty="0" smtClean="0"/>
              <a:t>approved to </a:t>
            </a:r>
            <a:r>
              <a:rPr lang="en-US" sz="1800" dirty="0"/>
              <a:t>43.064, 44.018, 44.060, 45001, 45002 and 45.008.</a:t>
            </a:r>
          </a:p>
          <a:p>
            <a:pPr lvl="2"/>
            <a:r>
              <a:rPr lang="en-US" sz="1600" dirty="0"/>
              <a:t>The Radio frequency </a:t>
            </a:r>
            <a:r>
              <a:rPr lang="en-US" sz="1600" dirty="0" err="1" smtClean="0"/>
              <a:t>Colour</a:t>
            </a:r>
            <a:r>
              <a:rPr lang="en-US" sz="1600" dirty="0" smtClean="0"/>
              <a:t> </a:t>
            </a:r>
            <a:r>
              <a:rPr lang="en-US" sz="1600" dirty="0"/>
              <a:t>Code (RCC) was introduced</a:t>
            </a:r>
            <a:r>
              <a:rPr lang="en-US" sz="1600" dirty="0" smtClean="0"/>
              <a:t>.</a:t>
            </a:r>
          </a:p>
          <a:p>
            <a:pPr lvl="1"/>
            <a:r>
              <a:rPr lang="sv-SE" sz="1800" dirty="0"/>
              <a:t>The work </a:t>
            </a:r>
            <a:r>
              <a:rPr lang="sv-SE" sz="1800" dirty="0" smtClean="0"/>
              <a:t>was declared </a:t>
            </a:r>
            <a:r>
              <a:rPr lang="sv-SE" sz="1800" dirty="0"/>
              <a:t>100% </a:t>
            </a:r>
            <a:r>
              <a:rPr lang="sv-SE" sz="1800" dirty="0" smtClean="0"/>
              <a:t>completed already at GERAN#68.</a:t>
            </a:r>
            <a:endParaRPr lang="sv-SE" sz="1800" dirty="0"/>
          </a:p>
          <a:p>
            <a:pPr marL="914400" lvl="2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9002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38382</TotalTime>
  <Words>994</Words>
  <Application>Microsoft Office PowerPoint</Application>
  <PresentationFormat>On-screen Show (4:3)</PresentationFormat>
  <Paragraphs>153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SP-160331/RP-160710  TSG GERAN#70 STATUS REPORT</vt:lpstr>
      <vt:lpstr>TSG GERAN ORGANISATION</vt:lpstr>
      <vt:lpstr>GERAN#70 OVERVIEW</vt:lpstr>
      <vt:lpstr>WORK ITEM STATUS AT CLOSE OF GERAN#70 NAME [ACRONYM] / RESPONSIBLE GROUP(S) / COMPLETION LEVEL</vt:lpstr>
      <vt:lpstr>EVOLUTION OF WORKLOAD FROM GERAN#59 TO GERAN#70</vt:lpstr>
      <vt:lpstr>APPROVED CHANGE REQUESTS</vt:lpstr>
      <vt:lpstr>LIAISONS</vt:lpstr>
      <vt:lpstr>GENERAL INFORMATION WG1 &amp; WG2 FEATURES/BUILDING BLOCKS/WORK TASKS</vt:lpstr>
      <vt:lpstr>GENERAL INFORMATION WG1 &amp; WG2 FEATURES/BUILDING BLOCKS/WORK TASKS</vt:lpstr>
      <vt:lpstr>GENERAL INFORMATION WG1 &amp; WG2 STUDY ITEMS</vt:lpstr>
      <vt:lpstr>GENERAL INFORMATION GERAN3new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</cp:lastModifiedBy>
  <cp:revision>1169</cp:revision>
  <dcterms:created xsi:type="dcterms:W3CDTF">2008-08-30T09:32:10Z</dcterms:created>
  <dcterms:modified xsi:type="dcterms:W3CDTF">2016-06-07T07:10:26Z</dcterms:modified>
</cp:coreProperties>
</file>